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45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45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87" r:id="rId13"/>
    <p:sldId id="391" r:id="rId14"/>
    <p:sldId id="389" r:id="rId15"/>
    <p:sldId id="390" r:id="rId16"/>
    <p:sldId id="271" r:id="rId17"/>
    <p:sldId id="363" r:id="rId18"/>
    <p:sldId id="365" r:id="rId19"/>
    <p:sldId id="392" r:id="rId20"/>
    <p:sldId id="393" r:id="rId21"/>
    <p:sldId id="396" r:id="rId22"/>
    <p:sldId id="397" r:id="rId23"/>
    <p:sldId id="398" r:id="rId24"/>
    <p:sldId id="399" r:id="rId25"/>
    <p:sldId id="400" r:id="rId26"/>
    <p:sldId id="372" r:id="rId27"/>
    <p:sldId id="362" r:id="rId28"/>
    <p:sldId id="373" r:id="rId29"/>
    <p:sldId id="378" r:id="rId30"/>
    <p:sldId id="371" r:id="rId31"/>
    <p:sldId id="366" r:id="rId32"/>
    <p:sldId id="367" r:id="rId33"/>
    <p:sldId id="368" r:id="rId34"/>
    <p:sldId id="369" r:id="rId35"/>
    <p:sldId id="370" r:id="rId36"/>
    <p:sldId id="377" r:id="rId37"/>
    <p:sldId id="380" r:id="rId38"/>
    <p:sldId id="381" r:id="rId39"/>
    <p:sldId id="382" r:id="rId40"/>
    <p:sldId id="383" r:id="rId41"/>
    <p:sldId id="360" r:id="rId42"/>
    <p:sldId id="346" r:id="rId43"/>
    <p:sldId id="277" r:id="rId44"/>
  </p:sldIdLst>
  <p:sldSz cx="12192000" cy="6858000"/>
  <p:notesSz cx="6858000" cy="9144000"/>
  <p:embeddedFontLs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Open Sans" pitchFamily="2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87"/>
            <p14:sldId id="391"/>
            <p14:sldId id="389"/>
            <p14:sldId id="390"/>
            <p14:sldId id="271"/>
            <p14:sldId id="363"/>
            <p14:sldId id="365"/>
            <p14:sldId id="392"/>
            <p14:sldId id="393"/>
            <p14:sldId id="396"/>
            <p14:sldId id="397"/>
            <p14:sldId id="398"/>
            <p14:sldId id="399"/>
            <p14:sldId id="400"/>
            <p14:sldId id="372"/>
            <p14:sldId id="362"/>
            <p14:sldId id="373"/>
            <p14:sldId id="378"/>
            <p14:sldId id="371"/>
            <p14:sldId id="366"/>
            <p14:sldId id="367"/>
            <p14:sldId id="368"/>
            <p14:sldId id="369"/>
            <p14:sldId id="370"/>
            <p14:sldId id="377"/>
            <p14:sldId id="380"/>
            <p14:sldId id="381"/>
            <p14:sldId id="382"/>
            <p14:sldId id="383"/>
          </p14:sldIdLst>
        </p14:section>
        <p14:section name="Coffee" id="{108F969E-DE8A-4E45-AEFC-E957DF112047}">
          <p14:sldIdLst>
            <p14:sldId id="360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9"/>
    <p:restoredTop sz="87687"/>
  </p:normalViewPr>
  <p:slideViewPr>
    <p:cSldViewPr snapToGrid="0">
      <p:cViewPr>
        <p:scale>
          <a:sx n="84" d="100"/>
          <a:sy n="84" d="100"/>
        </p:scale>
        <p:origin x="252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4.png"/><Relationship Id="rId7" Type="http://schemas.openxmlformats.org/officeDocument/2006/relationships/image" Target="../media/image21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What is Specialty Coffee?</a:t>
            </a:r>
          </a:p>
          <a:p>
            <a:pPr lvl="1"/>
            <a:r>
              <a:rPr lang="en-US" sz="3200" dirty="0"/>
              <a:t> From Farm to Cup</a:t>
            </a:r>
          </a:p>
          <a:p>
            <a:pPr lvl="4"/>
            <a:r>
              <a:rPr lang="en-US" sz="3200" dirty="0"/>
              <a:t> Live Brew</a:t>
            </a:r>
          </a:p>
          <a:p>
            <a:pPr lvl="2"/>
            <a:r>
              <a:rPr lang="en-US" sz="3200" dirty="0"/>
              <a:t> Key Takeaways (with a simple brew recipe)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292C-A5DD-0295-F540-B1A05D27C02A}"/>
              </a:ext>
            </a:extLst>
          </p:cNvPr>
          <p:cNvSpPr txBox="1"/>
          <p:nvPr/>
        </p:nvSpPr>
        <p:spPr>
          <a:xfrm>
            <a:off x="74112" y="4788166"/>
            <a:ext cx="1204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Please ask questions along the way!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B725-BE2B-9166-36EB-A753EF5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550A9-B4C7-D273-DE1B-908E9B00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984830"/>
            <a:ext cx="11004550" cy="28883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1"/>
                </a:solidFill>
              </a:rPr>
              <a:t>A coffee or coffee experience that is recognized for its distinctive attributes, resulting in a significantly higher value within the marketplace.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210A-CD3C-CCF6-D738-3DA0D18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7A4E-90BA-5ACF-F56C-3C8312F6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302F-9844-15A8-BD10-0F2A2AB0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Previous definition – 80+ on 100 point system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  <a:p>
            <a:pPr marL="728640" lvl="1"/>
            <a:r>
              <a:rPr lang="en-US" sz="2800" dirty="0"/>
              <a:t> Coffee Quality Institute (CQI)</a:t>
            </a:r>
          </a:p>
        </p:txBody>
      </p:sp>
    </p:spTree>
    <p:extLst>
      <p:ext uri="{BB962C8B-B14F-4D97-AF65-F5344CB8AC3E}">
        <p14:creationId xmlns:p14="http://schemas.microsoft.com/office/powerpoint/2010/main" val="3530694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6709-6718-7CBC-B851-A78FBE98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FEB9A-0982-48EF-E2A6-EBFFA779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622"/>
            <a:ext cx="7772400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8186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3256-3250-CE68-63AB-49F6868B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3D5C3-57E7-1BA7-BE0B-21AFEB55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0741" y="488622"/>
            <a:ext cx="7570518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56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212F-49DF-DEED-3D94-CE815CC8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10AA9-47E0-90DA-86C7-AA005907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5989" y="488622"/>
            <a:ext cx="3940022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0382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132B-F56D-606E-673B-AF95E3C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1DE63-7D6F-715B-70F7-84AE64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760" y="338777"/>
            <a:ext cx="7650480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854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E732-3C34-F35E-9BE1-7356BB1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484DE-AC1C-755C-CF8F-226AB33F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701" y="338777"/>
            <a:ext cx="4300597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465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23E-731A-74AD-749D-60F3407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0706-F8AE-9198-CEB6-ED66A8BD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0CA5E-B4B5-D65E-2AAC-CE7C29B2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Previous definition – 80+ on 100 point system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  <a:p>
            <a:pPr marL="728640" lvl="1"/>
            <a:r>
              <a:rPr lang="en-US" sz="2800" dirty="0"/>
              <a:t> Coffee Quality Institute (CQI)</a:t>
            </a:r>
          </a:p>
          <a:p>
            <a:r>
              <a:rPr lang="en-US" sz="2800" dirty="0"/>
              <a:t> Commodity / Commercial coffee - “C-price”</a:t>
            </a:r>
          </a:p>
          <a:p>
            <a:r>
              <a:rPr lang="en-US" sz="2800" dirty="0"/>
              <a:t> How do I know it’s specialty?</a:t>
            </a:r>
          </a:p>
          <a:p>
            <a:pPr marL="728640" lvl="1"/>
            <a:r>
              <a:rPr lang="en-US" sz="2800" dirty="0"/>
              <a:t> More info is a good indicator</a:t>
            </a:r>
          </a:p>
        </p:txBody>
      </p:sp>
    </p:spTree>
    <p:extLst>
      <p:ext uri="{BB962C8B-B14F-4D97-AF65-F5344CB8AC3E}">
        <p14:creationId xmlns:p14="http://schemas.microsoft.com/office/powerpoint/2010/main" val="3496985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Arabica vs Robusta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  <a:p>
            <a:r>
              <a:rPr lang="en-US" dirty="0"/>
              <a:t>Varietals, development of varietals, leaf rust resilience</a:t>
            </a:r>
          </a:p>
          <a:p>
            <a:r>
              <a:rPr lang="en-US" dirty="0"/>
              <a:t>Coffee family tree</a:t>
            </a:r>
          </a:p>
        </p:txBody>
      </p:sp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25B495-18A8-F3E9-9A17-B3640F36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8282DB-03F6-83A2-2CF9-19E2B170C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6991298" cy="4591050"/>
          </a:xfrm>
        </p:spPr>
        <p:txBody>
          <a:bodyPr/>
          <a:lstStyle/>
          <a:p>
            <a:r>
              <a:rPr lang="en-US" dirty="0"/>
              <a:t>Coffee vs Wine</a:t>
            </a:r>
          </a:p>
          <a:p>
            <a:r>
              <a:rPr lang="en-US" dirty="0"/>
              <a:t>Flavor compounds</a:t>
            </a:r>
          </a:p>
          <a:p>
            <a:pPr lvl="1"/>
            <a:r>
              <a:rPr lang="en-US" dirty="0"/>
              <a:t>“Analytical chemistry studies have identified on the order of </a:t>
            </a:r>
            <a:r>
              <a:rPr lang="en-US" i="1" dirty="0"/>
              <a:t>over 1,000 volatile compounds</a:t>
            </a:r>
            <a:r>
              <a:rPr lang="en-US" dirty="0"/>
              <a:t> in both roasted coffee and wine. However, in both beverages only a small proportion of these compounds are present above human odor thresholds and directly contribute to perceived aroma.”</a:t>
            </a:r>
          </a:p>
          <a:p>
            <a:r>
              <a:rPr lang="en-US" dirty="0"/>
              <a:t>Pretentiousness - Can feel elitist but I’d like to think it often comes from a desire to accurately describe the coffee with as much traceability as possible to give justice to the farm and the process, so let’s demystify it together today</a:t>
            </a:r>
          </a:p>
          <a:p>
            <a:r>
              <a:rPr lang="en-US" dirty="0"/>
              <a:t>Drinking temperature, flavor perception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4B0A9F1C-441D-CDB0-DE07-94A495252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Caffeine is bitter</a:t>
            </a:r>
          </a:p>
          <a:p>
            <a:r>
              <a:rPr lang="en-US" dirty="0"/>
              <a:t>Light vs dark roast? volume vs weight in roast level</a:t>
            </a:r>
          </a:p>
          <a:p>
            <a:r>
              <a:rPr lang="en-US" dirty="0"/>
              <a:t>Arabica vs Robusta (robusta has more)</a:t>
            </a:r>
          </a:p>
          <a:p>
            <a:r>
              <a:rPr lang="en-US" dirty="0"/>
              <a:t>Caffeine comparisons? (James Hoffman video?</a:t>
            </a:r>
            <a:br>
              <a:rPr lang="en-US" dirty="0"/>
            </a:br>
            <a:r>
              <a:rPr lang="en-US" dirty="0"/>
              <a:t>It varies extremely widely in cafés</a:t>
            </a:r>
          </a:p>
          <a:p>
            <a:r>
              <a:rPr lang="en-US" dirty="0"/>
              <a:t>What about decaf?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1" y="0"/>
            <a:ext cx="681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1B1-AA50-F8C3-D67E-AF96CBC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A42-69F8-36CF-E987-329122F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BB67-FA68-9658-87B5-B8FD5E78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Exists in specialty coffee too, though much more rare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6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F2DF-85E9-39AB-A8BE-BB11B9C6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F403-6F0D-E5FD-F532-5621B03D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– Planting,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2E487-A57B-E5C4-6912-3F558343C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Coffee is a fruit</a:t>
            </a:r>
          </a:p>
          <a:p>
            <a:r>
              <a:rPr lang="en-US" dirty="0"/>
              <a:t>Coffee is hard to harvest with machines because they grow in mountainous terrain, rarely flat (some exceptions (find, Brazil??))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2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93AA-44F0-D006-D571-190943D0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1C40-726D-480C-1B80-64808BD2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B522-7025-04AE-80B3-B76343E0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94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08FE-D12B-7131-9B3D-ACB949EC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34A0-6BF6-CFBD-6D40-E8646069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(The Market)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B499-5A25-ABEF-F4F4-A3701CCD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map of where coffee is grown</a:t>
            </a:r>
          </a:p>
          <a:p>
            <a:r>
              <a:rPr lang="en-US" dirty="0"/>
              <a:t>Harvests and prices affected by politics, conflicts, climate, supply chains</a:t>
            </a:r>
          </a:p>
        </p:txBody>
      </p:sp>
    </p:spTree>
    <p:extLst>
      <p:ext uri="{BB962C8B-B14F-4D97-AF65-F5344CB8AC3E}">
        <p14:creationId xmlns:p14="http://schemas.microsoft.com/office/powerpoint/2010/main" val="2504204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B9C5-D8C3-844C-1918-B22E32E1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0862-2186-0D93-B9AD-8C523CA5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69E9-41D0-4B90-3E04-D71AF61B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roast</a:t>
            </a:r>
          </a:p>
        </p:txBody>
      </p:sp>
    </p:spTree>
    <p:extLst>
      <p:ext uri="{BB962C8B-B14F-4D97-AF65-F5344CB8AC3E}">
        <p14:creationId xmlns:p14="http://schemas.microsoft.com/office/powerpoint/2010/main" val="19721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grind</a:t>
            </a:r>
          </a:p>
        </p:txBody>
      </p:sp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brewing mechanisms and brewers, immersion, percolation, bypass</a:t>
            </a:r>
          </a:p>
          <a:p>
            <a:pPr lvl="1"/>
            <a:r>
              <a:rPr lang="en-US" dirty="0"/>
              <a:t>Comparison pictures of brewers</a:t>
            </a:r>
          </a:p>
          <a:p>
            <a:pPr lvl="2"/>
            <a:r>
              <a:rPr lang="en-US" dirty="0"/>
              <a:t>Techniques and tips, RDT</a:t>
            </a:r>
          </a:p>
          <a:p>
            <a:pPr lvl="2"/>
            <a:r>
              <a:rPr lang="en-US" dirty="0"/>
              <a:t>Temperature?</a:t>
            </a:r>
          </a:p>
          <a:p>
            <a:pPr lvl="2"/>
            <a:r>
              <a:rPr lang="en-US" dirty="0"/>
              <a:t>Over- and </a:t>
            </a:r>
            <a:r>
              <a:rPr lang="en-US" dirty="0" err="1"/>
              <a:t>underextraction</a:t>
            </a:r>
            <a:r>
              <a:rPr lang="en-US" dirty="0"/>
              <a:t>, acidity extracts first then bitterness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2FC0-7799-CAD4-48E1-3120D0E6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D5BC-149F-E4F4-ED9B-D1A1864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want a good cup of coffee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399D-BF4F-9120-114E-29B19D61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(pop up pictures with text one by one, pick out three in order at the end)</a:t>
            </a:r>
          </a:p>
          <a:p>
            <a:r>
              <a:rPr lang="en-US" dirty="0"/>
              <a:t>Beans</a:t>
            </a:r>
          </a:p>
          <a:p>
            <a:pPr lvl="1"/>
            <a:r>
              <a:rPr lang="en-US" dirty="0"/>
              <a:t>Process method</a:t>
            </a:r>
          </a:p>
          <a:p>
            <a:pPr lvl="1"/>
            <a:r>
              <a:rPr lang="en-US" dirty="0"/>
              <a:t>Varietal</a:t>
            </a:r>
          </a:p>
          <a:p>
            <a:pPr lvl="1"/>
            <a:r>
              <a:rPr lang="en-US" dirty="0"/>
              <a:t>Farm elevation</a:t>
            </a:r>
          </a:p>
          <a:p>
            <a:r>
              <a:rPr lang="en-US" dirty="0"/>
              <a:t>Roast level</a:t>
            </a:r>
          </a:p>
          <a:p>
            <a:r>
              <a:rPr lang="en-US" dirty="0"/>
              <a:t>Roast style / profile</a:t>
            </a:r>
          </a:p>
          <a:p>
            <a:r>
              <a:rPr lang="en-US" dirty="0"/>
              <a:t>Grinder</a:t>
            </a:r>
          </a:p>
          <a:p>
            <a:pPr lvl="1"/>
            <a:r>
              <a:rPr lang="en-US" dirty="0"/>
              <a:t>Burr types</a:t>
            </a:r>
          </a:p>
          <a:p>
            <a:r>
              <a:rPr lang="en-US" dirty="0"/>
              <a:t>Water</a:t>
            </a:r>
          </a:p>
          <a:p>
            <a:pPr lvl="1"/>
            <a:r>
              <a:rPr lang="en-US" dirty="0"/>
              <a:t>Water minerals</a:t>
            </a:r>
          </a:p>
          <a:p>
            <a:r>
              <a:rPr lang="en-US" dirty="0"/>
              <a:t>Filter type</a:t>
            </a:r>
          </a:p>
          <a:p>
            <a:pPr lvl="1"/>
            <a:r>
              <a:rPr lang="en-US" dirty="0"/>
              <a:t>Filter paper (if paper)</a:t>
            </a:r>
          </a:p>
          <a:p>
            <a:r>
              <a:rPr lang="en-US" dirty="0"/>
              <a:t>Pouring technique</a:t>
            </a:r>
          </a:p>
          <a:p>
            <a:pPr lvl="1"/>
            <a:r>
              <a:rPr lang="en-US" dirty="0"/>
              <a:t>Amount of agitation</a:t>
            </a:r>
          </a:p>
          <a:p>
            <a:r>
              <a:rPr lang="en-US" dirty="0"/>
              <a:t>Number of pours</a:t>
            </a:r>
          </a:p>
          <a:p>
            <a:r>
              <a:rPr lang="en-US" dirty="0"/>
              <a:t>Brewer</a:t>
            </a:r>
          </a:p>
          <a:p>
            <a:r>
              <a:rPr lang="en-US" dirty="0"/>
              <a:t>Brewing vessel</a:t>
            </a:r>
          </a:p>
          <a:p>
            <a:pPr lvl="1"/>
            <a:r>
              <a:rPr lang="en-US" dirty="0"/>
              <a:t>Material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Dose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Brewing temperature</a:t>
            </a:r>
          </a:p>
          <a:p>
            <a:r>
              <a:rPr lang="en-US" dirty="0"/>
              <a:t>Drinking temperature</a:t>
            </a:r>
          </a:p>
          <a:p>
            <a:r>
              <a:rPr lang="en-US" dirty="0"/>
              <a:t>Cup form (drinking)</a:t>
            </a:r>
          </a:p>
        </p:txBody>
      </p:sp>
    </p:spTree>
    <p:extLst>
      <p:ext uri="{BB962C8B-B14F-4D97-AF65-F5344CB8AC3E}">
        <p14:creationId xmlns:p14="http://schemas.microsoft.com/office/powerpoint/2010/main" val="321504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ADB6-1019-929E-5619-36B6632B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E8DA225-6D82-01A4-0F3C-5EC0D964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351283" y="327280"/>
            <a:ext cx="3489434" cy="62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2102-65FD-7840-C077-E1DC897810B9}"/>
              </a:ext>
            </a:extLst>
          </p:cNvPr>
          <p:cNvSpPr txBox="1"/>
          <p:nvPr/>
        </p:nvSpPr>
        <p:spPr>
          <a:xfrm>
            <a:off x="0" y="6473826"/>
            <a:ext cx="268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180150052"/>
      </p:ext>
    </p:extLst>
  </p:cSld>
  <p:clrMapOvr>
    <a:masterClrMapping/>
  </p:clrMapOvr>
  <p:transition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7236-BFDB-94D8-5805-C652FD2E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06F-91A8-9AE5-09D0-E2855DB3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Method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3E0E94B-21AD-149A-B664-83F6C631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52" y="1187450"/>
            <a:ext cx="7455096" cy="49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3184-5825-4A12-E01C-00A95CE267D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260723533"/>
      </p:ext>
    </p:extLst>
  </p:cSld>
  <p:clrMapOvr>
    <a:masterClrMapping/>
  </p:clrMapOvr>
  <p:transition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99AB-5892-8368-82EF-1049788D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E638-4A1B-07A4-F0BA-C3235333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1144449-0A53-EADE-6A32-612DB16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1145" y="1372757"/>
            <a:ext cx="8849710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5803E-5420-64DD-AF40-0D453EFB918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3963226084"/>
      </p:ext>
    </p:extLst>
  </p:cSld>
  <p:clrMapOvr>
    <a:masterClrMapping/>
  </p:clrMapOvr>
  <p:transition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17F3-32C5-E037-8FD5-9FC986D7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14FB-A310-99EC-4045-53B13895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C2AC90D-0012-6D3C-EE12-07A6814F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76669" y="1372757"/>
            <a:ext cx="8038661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2B0E4-AA4A-F0EA-F1DF-76CABCBD0719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kofficoffee.com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/collections/single-origins</a:t>
            </a:r>
          </a:p>
        </p:txBody>
      </p:sp>
    </p:spTree>
    <p:extLst>
      <p:ext uri="{BB962C8B-B14F-4D97-AF65-F5344CB8AC3E}">
        <p14:creationId xmlns:p14="http://schemas.microsoft.com/office/powerpoint/2010/main" val="4222845941"/>
      </p:ext>
    </p:extLst>
  </p:cSld>
  <p:clrMapOvr>
    <a:masterClrMapping/>
  </p:clrMapOvr>
  <p:transition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38D9-FF02-F882-963F-B2A851F3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dirty="0"/>
              <a:t>Example brew recipe</a:t>
            </a:r>
            <a:br>
              <a:rPr lang="en-US" dirty="0"/>
            </a:br>
            <a:r>
              <a:rPr lang="en-US" dirty="0"/>
              <a:t>on screen 500ml? 1L?</a:t>
            </a:r>
          </a:p>
          <a:p>
            <a:r>
              <a:rPr lang="en-US" dirty="0"/>
              <a:t>Equipment needed?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Is the coffee good, and is it “good” coffee? (does it have information about the country, region, farm, varietal, process, harvest period </a:t>
            </a:r>
            <a:r>
              <a:rPr lang="en-US" sz="3800" dirty="0" err="1"/>
              <a:t>etc</a:t>
            </a:r>
            <a:r>
              <a:rPr lang="en-US" sz="3800" dirty="0"/>
              <a:t>?)</a:t>
            </a:r>
          </a:p>
          <a:p>
            <a:pPr lvl="1"/>
            <a:r>
              <a:rPr lang="en-US" sz="3800" dirty="0"/>
              <a:t> Top 3 things to focus on</a:t>
            </a:r>
          </a:p>
          <a:p>
            <a:pPr lvl="4"/>
            <a:r>
              <a:rPr lang="en-US" sz="3800" dirty="0"/>
              <a:t> [A brew recipe]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3836202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PalmEmanuel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297867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4A3847-D5B7-4787-ED81-0AC4FE839365}"/>
              </a:ext>
            </a:extLst>
          </p:cNvPr>
          <p:cNvSpPr txBox="1"/>
          <p:nvPr/>
        </p:nvSpPr>
        <p:spPr>
          <a:xfrm>
            <a:off x="101600" y="5188385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19D3F0-0FA1-5AE1-AA13-60014478B531}"/>
              </a:ext>
            </a:extLst>
          </p:cNvPr>
          <p:cNvGrpSpPr/>
          <p:nvPr/>
        </p:nvGrpSpPr>
        <p:grpSpPr>
          <a:xfrm>
            <a:off x="1481542" y="5649157"/>
            <a:ext cx="1461457" cy="684600"/>
            <a:chOff x="971466" y="5628823"/>
            <a:chExt cx="1461457" cy="684600"/>
          </a:xfrm>
        </p:grpSpPr>
        <p:pic>
          <p:nvPicPr>
            <p:cNvPr id="23" name="Picture 22" descr="A logo of a camera&#10;&#10;AI-generated content may be incorrect.">
              <a:extLst>
                <a:ext uri="{FF2B5EF4-FFF2-40B4-BE49-F238E27FC236}">
                  <a16:creationId xmlns:a16="http://schemas.microsoft.com/office/drawing/2014/main" id="{6CE1B619-15C2-1D24-E848-90F4B9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971" y="5633147"/>
              <a:ext cx="675952" cy="675952"/>
            </a:xfrm>
            <a:prstGeom prst="rect">
              <a:avLst/>
            </a:prstGeom>
          </p:spPr>
        </p:pic>
        <p:pic>
          <p:nvPicPr>
            <p:cNvPr id="27" name="Picture 26" descr="A white circle with a grid on it&#10;&#10;AI-generated content may be incorrect.">
              <a:extLst>
                <a:ext uri="{FF2B5EF4-FFF2-40B4-BE49-F238E27FC236}">
                  <a16:creationId xmlns:a16="http://schemas.microsoft.com/office/drawing/2014/main" id="{8F4B7393-22E8-58B4-B339-946E8AF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66" y="5628823"/>
              <a:ext cx="684600" cy="68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23044</TotalTime>
  <Words>897</Words>
  <Application>Microsoft Macintosh PowerPoint</Application>
  <PresentationFormat>Widescreen</PresentationFormat>
  <Paragraphs>167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What is Specialty Coffee?</vt:lpstr>
      <vt:lpstr>What is Specialty Coffee?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Specialty Coffee?</vt:lpstr>
      <vt:lpstr>Arabica vs Robusta</vt:lpstr>
      <vt:lpstr>Flavors</vt:lpstr>
      <vt:lpstr>Caffeine</vt:lpstr>
      <vt:lpstr>Instant Coffee?</vt:lpstr>
      <vt:lpstr>Farming – Planting, Harvesting</vt:lpstr>
      <vt:lpstr>Processing</vt:lpstr>
      <vt:lpstr>(The Market)</vt:lpstr>
      <vt:lpstr>Roasting</vt:lpstr>
      <vt:lpstr>Grinding</vt:lpstr>
      <vt:lpstr>Brewing</vt:lpstr>
      <vt:lpstr>I just want a good cup of coffee - Variables</vt:lpstr>
      <vt:lpstr>Beans</vt:lpstr>
      <vt:lpstr>Processing Method</vt:lpstr>
      <vt:lpstr>Varietal</vt:lpstr>
      <vt:lpstr>Altitude</vt:lpstr>
      <vt:lpstr>Demo Time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139</cp:revision>
  <dcterms:created xsi:type="dcterms:W3CDTF">2024-05-13T14:10:36Z</dcterms:created>
  <dcterms:modified xsi:type="dcterms:W3CDTF">2026-01-30T17:37:49Z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